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sldIdLst>
    <p:sldId id="277" r:id="rId5"/>
    <p:sldId id="280" r:id="rId6"/>
    <p:sldId id="278" r:id="rId7"/>
    <p:sldId id="279" r:id="rId8"/>
    <p:sldId id="281" r:id="rId9"/>
    <p:sldId id="282" r:id="rId10"/>
    <p:sldId id="283" r:id="rId11"/>
    <p:sldId id="257" r:id="rId12"/>
    <p:sldId id="273" r:id="rId13"/>
    <p:sldId id="275" r:id="rId14"/>
    <p:sldId id="262" r:id="rId15"/>
    <p:sldId id="263" r:id="rId16"/>
    <p:sldId id="269" r:id="rId17"/>
    <p:sldId id="27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4F"/>
    <a:srgbClr val="878787"/>
    <a:srgbClr val="F9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6" autoAdjust="0"/>
    <p:restoredTop sz="95459" autoAdjust="0"/>
  </p:normalViewPr>
  <p:slideViewPr>
    <p:cSldViewPr snapToGrid="0" snapToObjects="1">
      <p:cViewPr>
        <p:scale>
          <a:sx n="94" d="100"/>
          <a:sy n="94" d="100"/>
        </p:scale>
        <p:origin x="42" y="651"/>
      </p:cViewPr>
      <p:guideLst>
        <p:guide orient="horz" pos="552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1917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B950D-7962-4315-A8D9-8791A06D7207}" type="datetimeFigureOut">
              <a:rPr lang="de-DE" smtClean="0"/>
              <a:t>14.09.2016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C4D4-2CBE-4D43-986E-39B1F465DF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45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339"/>
            <a:ext cx="9144000" cy="509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28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5.png"/><Relationship Id="rId32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4.png"/><Relationship Id="rId28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jp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image" Target="../media/image67.jp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Hackschool X-</a:t>
            </a:r>
            <a:r>
              <a:rPr lang="de-DE" dirty="0" err="1"/>
              <a:t>Plat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</p:spPr>
        <p:txBody>
          <a:bodyPr/>
          <a:lstStyle/>
          <a:p>
            <a:r>
              <a:rPr lang="de-DE" dirty="0"/>
              <a:t>Steffen Jahr &amp; Sebastian Gingter</a:t>
            </a:r>
            <a:br>
              <a:rPr lang="de-DE" dirty="0"/>
            </a:br>
            <a:r>
              <a:rPr lang="de-DE" dirty="0" err="1"/>
              <a:t>Thinktecture</a:t>
            </a:r>
            <a:r>
              <a:rPr lang="de-DE" dirty="0"/>
              <a:t> AG</a:t>
            </a:r>
          </a:p>
        </p:txBody>
      </p:sp>
    </p:spTree>
    <p:extLst>
      <p:ext uri="{BB962C8B-B14F-4D97-AF65-F5344CB8AC3E}">
        <p14:creationId xmlns:p14="http://schemas.microsoft.com/office/powerpoint/2010/main" val="127674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tt__tt_schwarz_ad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 descr="tt__tt_schwarz_brow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 descr="tt__tt_schwarz_clo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 descr="tt__tt_schwarz_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64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 descr="tt__tt_schwarz_datenban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7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 descr="tt__tt_schwarz_deskto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Bild 9" descr="tt__tt_schwarz_fi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1" name="Bild 10" descr="tt__tt_schwarz_firew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2" name="Bild 11" descr="tt__tt_schwarz_fold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3" name="Bild 12" descr="tt__tt_schwarz_gamepa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4" name="Bild 13" descr="tt__tt_schwarz_gear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5" name="Bild 14" descr="tt__tt_schwarz_globu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5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6" name="Bild 15" descr="tt__tt_schwarz_ke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3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7" name="Bild 16" descr="tt__tt_schwarz_message_qu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8" name="Bild 17" descr="tt__tt_schwarz_messag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9" name="Bild 18" descr="tt__tt_schwarz_microcontrolle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0" name="Bild 19" descr="tt__tt_schwarz_notebook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1" name="Bild 20" descr="tt__tt_schwarz_print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2" name="Bild 21" descr="tt__tt_schwarz_push_notification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3" name="Bild 22" descr="tt__tt_schwarz_rechenzentrum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Bild 23" descr="tt__tt_schwarz_schloss - lock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5" name="Bild 24" descr="tt__tt_schwarz_schloss - open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6" name="Bild 25" descr="tt__tt_schwarz_server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7" name="Bild 26" descr="tt__tt_schwarz_smartphone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8" name="Bild 27" descr="tt__tt_schwarz_smartwatch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" name="Bild 29" descr="tt__tt_schwarz_token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1" name="Bild 30" descr="tt__tt_schwarz_user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383397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2" name="Bild 31" descr="tt__tt_schwarz_usergroup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3" name="Bild 32" descr="tt__tt_schwarz_windows_chrome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3832243"/>
            <a:ext cx="1080000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70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64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7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5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3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" name="Bild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383397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3832243"/>
            <a:ext cx="1080000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64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64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7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6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33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55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3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136155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62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26040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95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0" name="Bild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8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4" y="383397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56" y="38322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80" y="3832243"/>
            <a:ext cx="1080000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966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>
          <a:xfrm>
            <a:off x="2821744" y="873323"/>
            <a:ext cx="2692292" cy="3528000"/>
          </a:xfrm>
          <a:prstGeom prst="rect">
            <a:avLst/>
          </a:prstGeom>
          <a:solidFill>
            <a:srgbClr val="FF584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 descr="tt__tt_schwarz_glob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9" y="210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4" name="Bild 3" descr="tt__tt_schwarz_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995" y="210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5" name="Bild 4" descr="tt__tt_schwarz_fol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79" y="102488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6" name="Bild 5" descr="tt__tt_schwarz_mess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15" y="1025044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7" name="Bild 6" descr="tt__tt_schwarz_smartpho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0" y="210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8" name="Bild 7" descr="tt__tt_schwarz_fi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23" y="3185225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9" name="Bild 8" descr="tt__tt_schwarz_message_qu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82" y="3188091"/>
            <a:ext cx="1080000" cy="1080000"/>
          </a:xfrm>
          <a:prstGeom prst="rect">
            <a:avLst/>
          </a:prstGeom>
          <a:ln>
            <a:noFill/>
          </a:ln>
        </p:spPr>
      </p:pic>
      <p:sp>
        <p:nvSpPr>
          <p:cNvPr id="11" name="Freihandform 10"/>
          <p:cNvSpPr/>
          <p:nvPr/>
        </p:nvSpPr>
        <p:spPr>
          <a:xfrm rot="5400000">
            <a:off x="1228014" y="1681640"/>
            <a:ext cx="805373" cy="563803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reihandform 11"/>
          <p:cNvSpPr/>
          <p:nvPr/>
        </p:nvSpPr>
        <p:spPr>
          <a:xfrm>
            <a:off x="1348800" y="3035586"/>
            <a:ext cx="723777" cy="696139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2964093" y="2101648"/>
            <a:ext cx="1080000" cy="10800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 rot="16200000">
            <a:off x="2717400" y="3075598"/>
            <a:ext cx="550079" cy="762175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ihandform 14"/>
          <p:cNvSpPr/>
          <p:nvPr/>
        </p:nvSpPr>
        <p:spPr>
          <a:xfrm rot="5400000" flipH="1">
            <a:off x="3812023" y="3017249"/>
            <a:ext cx="550076" cy="878875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Freihandform 15"/>
          <p:cNvSpPr/>
          <p:nvPr/>
        </p:nvSpPr>
        <p:spPr>
          <a:xfrm rot="10800000">
            <a:off x="2526666" y="1559352"/>
            <a:ext cx="842324" cy="442606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Freihandform 16"/>
          <p:cNvSpPr/>
          <p:nvPr/>
        </p:nvSpPr>
        <p:spPr>
          <a:xfrm rot="10800000" flipH="1">
            <a:off x="3641076" y="1575231"/>
            <a:ext cx="1004154" cy="426724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Freihandform 17"/>
          <p:cNvSpPr/>
          <p:nvPr/>
        </p:nvSpPr>
        <p:spPr>
          <a:xfrm rot="10800000" flipH="1">
            <a:off x="3507929" y="749834"/>
            <a:ext cx="2426675" cy="1252124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Freihandform 18"/>
          <p:cNvSpPr/>
          <p:nvPr/>
        </p:nvSpPr>
        <p:spPr>
          <a:xfrm rot="10800000">
            <a:off x="5386778" y="749833"/>
            <a:ext cx="2426675" cy="1435031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8" name="Gerade Verbindung mit Pfeil 27"/>
          <p:cNvCxnSpPr/>
          <p:nvPr/>
        </p:nvCxnSpPr>
        <p:spPr>
          <a:xfrm flipV="1">
            <a:off x="4983318" y="2828893"/>
            <a:ext cx="0" cy="649388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6858147" y="2647022"/>
            <a:ext cx="600482" cy="0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37" idx="6"/>
          </p:cNvCxnSpPr>
          <p:nvPr/>
        </p:nvCxnSpPr>
        <p:spPr>
          <a:xfrm>
            <a:off x="5061594" y="2647022"/>
            <a:ext cx="995936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4971596" y="1902677"/>
            <a:ext cx="0" cy="562473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>
            <a:spLocks/>
          </p:cNvSpPr>
          <p:nvPr/>
        </p:nvSpPr>
        <p:spPr>
          <a:xfrm>
            <a:off x="4881597" y="2557023"/>
            <a:ext cx="179997" cy="179997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1912422" y="1781709"/>
            <a:ext cx="85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HTTP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Request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1530930" y="2778694"/>
            <a:ext cx="856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Client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1973468" y="4017300"/>
            <a:ext cx="85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HTTP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Response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459432" y="3026450"/>
            <a:ext cx="856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Service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057385" y="2971441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On-</a:t>
            </a:r>
            <a:r>
              <a:rPr lang="de-DE" sz="900" dirty="0" err="1">
                <a:latin typeface="Poppins"/>
              </a:rPr>
              <a:t>Premise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Connector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517123" y="939931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FFFFFF"/>
                </a:solidFill>
                <a:latin typeface="Poppins"/>
              </a:rPr>
              <a:t>Temporary</a:t>
            </a:r>
            <a:br>
              <a:rPr lang="de-DE" sz="900" dirty="0">
                <a:solidFill>
                  <a:srgbClr val="FFFFFF"/>
                </a:solidFill>
                <a:latin typeface="Poppins"/>
              </a:rPr>
            </a:br>
            <a:r>
              <a:rPr lang="de-DE" sz="900" dirty="0">
                <a:solidFill>
                  <a:srgbClr val="FFFFFF"/>
                </a:solidFill>
                <a:latin typeface="Poppins"/>
              </a:rPr>
              <a:t>Storage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2959557" y="2101648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Request</a:t>
            </a:r>
            <a:br>
              <a:rPr lang="de-DE" sz="900" dirty="0">
                <a:latin typeface="Poppins"/>
              </a:rPr>
            </a:br>
            <a:r>
              <a:rPr lang="de-DE" sz="900" dirty="0">
                <a:latin typeface="Poppins"/>
              </a:rPr>
              <a:t>Handler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4541000" y="4005273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FFFF"/>
                </a:solidFill>
                <a:latin typeface="Poppins"/>
              </a:rPr>
              <a:t>Message</a:t>
            </a:r>
            <a:br>
              <a:rPr lang="de-DE" sz="900" dirty="0">
                <a:solidFill>
                  <a:srgbClr val="FFFFFF"/>
                </a:solidFill>
                <a:latin typeface="Poppins"/>
              </a:rPr>
            </a:br>
            <a:r>
              <a:rPr lang="de-DE" sz="900" dirty="0">
                <a:solidFill>
                  <a:srgbClr val="FFFFFF"/>
                </a:solidFill>
                <a:latin typeface="Poppins"/>
              </a:rPr>
              <a:t>Queue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3957722" y="2450410"/>
            <a:ext cx="9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Real-time</a:t>
            </a:r>
            <a:br>
              <a:rPr lang="de-DE" sz="900" dirty="0">
                <a:solidFill>
                  <a:srgbClr val="FFFFFF"/>
                </a:solidFill>
                <a:latin typeface="Poppins"/>
              </a:rPr>
            </a:br>
            <a:r>
              <a:rPr lang="de-DE" sz="900" dirty="0">
                <a:solidFill>
                  <a:srgbClr val="FFFFFF"/>
                </a:solidFill>
                <a:latin typeface="Poppins"/>
              </a:rPr>
              <a:t>socket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348799" y="1560855"/>
            <a:ext cx="235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Poppins"/>
              </a:rPr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3072447" y="3500893"/>
            <a:ext cx="301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12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647624" y="3500893"/>
            <a:ext cx="3781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FFFF"/>
                </a:solidFill>
                <a:latin typeface="Poppins"/>
              </a:rPr>
              <a:t>2, 11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3630431" y="1574422"/>
            <a:ext cx="245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FFFF"/>
                </a:solidFill>
                <a:latin typeface="Poppins"/>
              </a:rPr>
              <a:t>7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7228346" y="749832"/>
            <a:ext cx="585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latin typeface="Poppins"/>
              </a:rPr>
              <a:t>6, 8, 10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6883592" y="2416190"/>
            <a:ext cx="575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Poppins"/>
              </a:rPr>
              <a:t>9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5061594" y="2416190"/>
            <a:ext cx="985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Poppins"/>
              </a:rPr>
              <a:t>5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4682238" y="3075820"/>
            <a:ext cx="301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3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4682238" y="2060376"/>
            <a:ext cx="301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FFFFFF"/>
                </a:solidFill>
                <a:latin typeface="Poppins"/>
              </a:rPr>
              <a:t>4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01366" y="305675"/>
            <a:ext cx="1802443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900" dirty="0" err="1">
                <a:latin typeface="Poppins SemiBold"/>
                <a:cs typeface="Poppins SemiBold"/>
              </a:rPr>
              <a:t>Thinktecture</a:t>
            </a:r>
            <a:endParaRPr lang="de-DE" sz="1900" dirty="0">
              <a:latin typeface="Poppins SemiBold"/>
              <a:cs typeface="Poppins SemiBold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314694" y="643624"/>
            <a:ext cx="170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Poppins"/>
              </a:rPr>
              <a:t>Relay Server</a:t>
            </a:r>
          </a:p>
        </p:txBody>
      </p:sp>
      <p:sp>
        <p:nvSpPr>
          <p:cNvPr id="2" name="Rechteck 1"/>
          <p:cNvSpPr/>
          <p:nvPr/>
        </p:nvSpPr>
        <p:spPr>
          <a:xfrm>
            <a:off x="5525582" y="4005273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 err="1">
                <a:solidFill>
                  <a:srgbClr val="FF584F"/>
                </a:solidFill>
                <a:latin typeface="Poppins"/>
              </a:rPr>
              <a:t>Thinktecture</a:t>
            </a:r>
            <a:endParaRPr lang="de-DE" sz="900" dirty="0">
              <a:solidFill>
                <a:srgbClr val="FF584F"/>
              </a:solidFill>
              <a:latin typeface="Poppins"/>
            </a:endParaRPr>
          </a:p>
          <a:p>
            <a:r>
              <a:rPr lang="de-DE" sz="900" dirty="0">
                <a:solidFill>
                  <a:srgbClr val="FF584F"/>
                </a:solidFill>
                <a:latin typeface="Poppins"/>
              </a:rPr>
              <a:t>Relay Server</a:t>
            </a:r>
          </a:p>
        </p:txBody>
      </p:sp>
    </p:spTree>
    <p:extLst>
      <p:ext uri="{BB962C8B-B14F-4D97-AF65-F5344CB8AC3E}">
        <p14:creationId xmlns:p14="http://schemas.microsoft.com/office/powerpoint/2010/main" val="226627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53"/>
          <p:cNvSpPr txBox="1"/>
          <p:nvPr/>
        </p:nvSpPr>
        <p:spPr>
          <a:xfrm>
            <a:off x="301366" y="302888"/>
            <a:ext cx="1802443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900" dirty="0">
                <a:latin typeface="Poppins SemiBold"/>
                <a:cs typeface="Poppins SemiBold"/>
              </a:rPr>
              <a:t>Headline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314694" y="640837"/>
            <a:ext cx="170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Poppins"/>
              </a:rPr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77411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Your</a:t>
            </a:r>
            <a:r>
              <a:rPr lang="de-DE" dirty="0"/>
              <a:t> Hosts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Steffen Jahr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Software Developer @TT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Fokus:</a:t>
            </a:r>
          </a:p>
          <a:p>
            <a:pPr marL="0" indent="0">
              <a:buNone/>
            </a:pPr>
            <a:r>
              <a:rPr lang="de-DE" dirty="0"/>
              <a:t>Frontend</a:t>
            </a:r>
            <a:br>
              <a:rPr lang="de-DE" dirty="0"/>
            </a:br>
            <a:r>
              <a:rPr lang="de-DE" dirty="0"/>
              <a:t>Angular2</a:t>
            </a:r>
            <a:br>
              <a:rPr lang="de-DE" dirty="0"/>
            </a:br>
            <a:r>
              <a:rPr lang="de-DE" dirty="0" err="1"/>
              <a:t>NodeJS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de-DE" dirty="0"/>
              <a:t>Sebastian P.R. Gingter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de-DE" dirty="0"/>
              <a:t>Software Engineer @TT</a:t>
            </a:r>
            <a:br>
              <a:rPr lang="de-DE" dirty="0"/>
            </a:br>
            <a:br>
              <a:rPr lang="de-DE" dirty="0"/>
            </a:br>
            <a:r>
              <a:rPr lang="de-DE" dirty="0"/>
              <a:t>Fokus:</a:t>
            </a:r>
          </a:p>
          <a:p>
            <a:pPr marL="0" indent="0" algn="r">
              <a:buNone/>
            </a:pPr>
            <a:r>
              <a:rPr lang="de-DE" dirty="0"/>
              <a:t>Backend</a:t>
            </a:r>
            <a:br>
              <a:rPr lang="de-DE" dirty="0"/>
            </a:br>
            <a:r>
              <a:rPr lang="de-DE" dirty="0" err="1"/>
              <a:t>TypeScript</a:t>
            </a:r>
            <a:br>
              <a:rPr lang="de-DE" dirty="0"/>
            </a:br>
            <a:r>
              <a:rPr lang="de-DE" dirty="0"/>
              <a:t>C# / .NET Core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30" y="2282760"/>
            <a:ext cx="1357630" cy="19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 &amp; Setup					09:30 	- 11:00</a:t>
            </a:r>
          </a:p>
          <a:p>
            <a:r>
              <a:rPr lang="de-DE" dirty="0"/>
              <a:t>Angular 2						11:15 		- 12:45</a:t>
            </a:r>
          </a:p>
          <a:p>
            <a:r>
              <a:rPr lang="de-DE" dirty="0" err="1"/>
              <a:t>Ng</a:t>
            </a:r>
            <a:r>
              <a:rPr lang="de-DE" dirty="0"/>
              <a:t> 2 &amp; </a:t>
            </a:r>
            <a:r>
              <a:rPr lang="de-DE" dirty="0" err="1"/>
              <a:t>Cordova</a:t>
            </a:r>
            <a:r>
              <a:rPr lang="de-DE" dirty="0"/>
              <a:t>				13:30	- 15:00  </a:t>
            </a:r>
          </a:p>
          <a:p>
            <a:r>
              <a:rPr lang="de-DE" dirty="0" err="1"/>
              <a:t>Cordova</a:t>
            </a:r>
            <a:r>
              <a:rPr lang="de-DE" dirty="0"/>
              <a:t> &amp; FAQ				15:15 	- 16:45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69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haben wir vor?</a:t>
            </a:r>
          </a:p>
        </p:txBody>
      </p:sp>
    </p:spTree>
    <p:extLst>
      <p:ext uri="{BB962C8B-B14F-4D97-AF65-F5344CB8AC3E}">
        <p14:creationId xmlns:p14="http://schemas.microsoft.com/office/powerpoint/2010/main" val="11368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Repository:</a:t>
            </a:r>
            <a:br>
              <a:rPr lang="de-DE" dirty="0"/>
            </a:br>
            <a:r>
              <a:rPr lang="de-DE" dirty="0"/>
              <a:t>https://github.com/thinktecture/</a:t>
            </a:r>
            <a:br>
              <a:rPr lang="de-DE" dirty="0"/>
            </a:br>
            <a:r>
              <a:rPr lang="de-DE" dirty="0"/>
              <a:t>	hackschool-</a:t>
            </a:r>
            <a:r>
              <a:rPr lang="de-DE" dirty="0" err="1"/>
              <a:t>crossplatform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66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Mini Pokémon API</a:t>
            </a:r>
          </a:p>
          <a:p>
            <a:endParaRPr lang="de-DE" dirty="0"/>
          </a:p>
          <a:p>
            <a:r>
              <a:rPr lang="de-DE" dirty="0"/>
              <a:t>Im Ordner API:</a:t>
            </a:r>
          </a:p>
          <a:p>
            <a:pPr lvl="1"/>
            <a:r>
              <a:rPr lang="de-DE" dirty="0" err="1"/>
              <a:t>npm</a:t>
            </a:r>
            <a:r>
              <a:rPr lang="de-DE" dirty="0"/>
              <a:t> i</a:t>
            </a:r>
          </a:p>
          <a:p>
            <a:pPr lvl="1"/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start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815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Angular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Angular?</a:t>
            </a:r>
          </a:p>
          <a:p>
            <a:r>
              <a:rPr lang="de-DE" dirty="0"/>
              <a:t>Was ist es nicht?</a:t>
            </a:r>
          </a:p>
        </p:txBody>
      </p:sp>
    </p:spTree>
    <p:extLst>
      <p:ext uri="{BB962C8B-B14F-4D97-AF65-F5344CB8AC3E}">
        <p14:creationId xmlns:p14="http://schemas.microsoft.com/office/powerpoint/2010/main" val="424413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/>
          <p:cNvCxnSpPr/>
          <p:nvPr/>
        </p:nvCxnSpPr>
        <p:spPr>
          <a:xfrm flipV="1">
            <a:off x="1362927" y="959003"/>
            <a:ext cx="0" cy="721799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rot="5400000" flipV="1">
            <a:off x="729505" y="874482"/>
            <a:ext cx="0" cy="721799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rot="16200000" flipH="1" flipV="1">
            <a:off x="729504" y="1131506"/>
            <a:ext cx="0" cy="721799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1589180" y="959003"/>
            <a:ext cx="0" cy="721799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winkelte Verbindung 23"/>
          <p:cNvCxnSpPr/>
          <p:nvPr/>
        </p:nvCxnSpPr>
        <p:spPr>
          <a:xfrm flipH="1" flipV="1">
            <a:off x="3195598" y="1022656"/>
            <a:ext cx="720000" cy="719999"/>
          </a:xfrm>
          <a:prstGeom prst="bentConnector3">
            <a:avLst/>
          </a:prstGeom>
          <a:ln w="19050"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Freihandform 16"/>
          <p:cNvSpPr>
            <a:spLocks noChangeAspect="1"/>
          </p:cNvSpPr>
          <p:nvPr/>
        </p:nvSpPr>
        <p:spPr>
          <a:xfrm>
            <a:off x="2030526" y="959003"/>
            <a:ext cx="720000" cy="720000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Freihandform 25"/>
          <p:cNvSpPr/>
          <p:nvPr/>
        </p:nvSpPr>
        <p:spPr>
          <a:xfrm rot="10800000">
            <a:off x="2257210" y="1010022"/>
            <a:ext cx="720000" cy="720000"/>
          </a:xfrm>
          <a:custGeom>
            <a:avLst/>
            <a:gdLst>
              <a:gd name="connsiteX0" fmla="*/ 0 w 958850"/>
              <a:gd name="connsiteY0" fmla="*/ 0 h 1019175"/>
              <a:gd name="connsiteX1" fmla="*/ 0 w 958850"/>
              <a:gd name="connsiteY1" fmla="*/ 1019175 h 1019175"/>
              <a:gd name="connsiteX2" fmla="*/ 958850 w 958850"/>
              <a:gd name="connsiteY2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850" h="1019175">
                <a:moveTo>
                  <a:pt x="0" y="0"/>
                </a:moveTo>
                <a:lnTo>
                  <a:pt x="0" y="1019175"/>
                </a:lnTo>
                <a:lnTo>
                  <a:pt x="958850" y="1019175"/>
                </a:lnTo>
              </a:path>
            </a:pathLst>
          </a:custGeom>
          <a:ln w="19050">
            <a:headEnd type="arrow" w="sm" len="sm"/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0" name="Gewinkelte Verbindung 19"/>
          <p:cNvCxnSpPr/>
          <p:nvPr/>
        </p:nvCxnSpPr>
        <p:spPr>
          <a:xfrm flipH="1" flipV="1">
            <a:off x="3788264" y="1022656"/>
            <a:ext cx="720000" cy="719999"/>
          </a:xfrm>
          <a:prstGeom prst="bentConnector3">
            <a:avLst/>
          </a:prstGeom>
          <a:ln w="19050">
            <a:headEnd type="arrow" w="sm" len="sm"/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Freihandform 13"/>
          <p:cNvSpPr/>
          <p:nvPr/>
        </p:nvSpPr>
        <p:spPr>
          <a:xfrm>
            <a:off x="4724470" y="1022655"/>
            <a:ext cx="720000" cy="720000"/>
          </a:xfrm>
          <a:custGeom>
            <a:avLst/>
            <a:gdLst>
              <a:gd name="connsiteX0" fmla="*/ 1085645 w 1085645"/>
              <a:gd name="connsiteY0" fmla="*/ 1081548 h 1081548"/>
              <a:gd name="connsiteX1" fmla="*/ 1081548 w 1085645"/>
              <a:gd name="connsiteY1" fmla="*/ 0 h 1081548"/>
              <a:gd name="connsiteX2" fmla="*/ 4096 w 1085645"/>
              <a:gd name="connsiteY2" fmla="*/ 0 h 1081548"/>
              <a:gd name="connsiteX3" fmla="*/ 0 w 1085645"/>
              <a:gd name="connsiteY3" fmla="*/ 1077451 h 1081548"/>
              <a:gd name="connsiteX4" fmla="*/ 0 w 1085645"/>
              <a:gd name="connsiteY4" fmla="*/ 1077451 h 10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45" h="1081548">
                <a:moveTo>
                  <a:pt x="1085645" y="1081548"/>
                </a:moveTo>
                <a:cubicBezTo>
                  <a:pt x="1084279" y="721032"/>
                  <a:pt x="1082914" y="360516"/>
                  <a:pt x="1081548" y="0"/>
                </a:cubicBezTo>
                <a:lnTo>
                  <a:pt x="4096" y="0"/>
                </a:lnTo>
                <a:cubicBezTo>
                  <a:pt x="2731" y="359150"/>
                  <a:pt x="1365" y="718301"/>
                  <a:pt x="0" y="1077451"/>
                </a:cubicBezTo>
                <a:lnTo>
                  <a:pt x="0" y="1077451"/>
                </a:lnTo>
              </a:path>
            </a:pathLst>
          </a:custGeom>
          <a:ln w="19050">
            <a:head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/>
        </p:nvSpPr>
        <p:spPr>
          <a:xfrm>
            <a:off x="5706008" y="1018572"/>
            <a:ext cx="720000" cy="720000"/>
          </a:xfrm>
          <a:custGeom>
            <a:avLst/>
            <a:gdLst>
              <a:gd name="connsiteX0" fmla="*/ 1085645 w 1085645"/>
              <a:gd name="connsiteY0" fmla="*/ 1081548 h 1081548"/>
              <a:gd name="connsiteX1" fmla="*/ 1081548 w 1085645"/>
              <a:gd name="connsiteY1" fmla="*/ 0 h 1081548"/>
              <a:gd name="connsiteX2" fmla="*/ 4096 w 1085645"/>
              <a:gd name="connsiteY2" fmla="*/ 0 h 1081548"/>
              <a:gd name="connsiteX3" fmla="*/ 0 w 1085645"/>
              <a:gd name="connsiteY3" fmla="*/ 1077451 h 1081548"/>
              <a:gd name="connsiteX4" fmla="*/ 0 w 1085645"/>
              <a:gd name="connsiteY4" fmla="*/ 1077451 h 108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45" h="1081548">
                <a:moveTo>
                  <a:pt x="1085645" y="1081548"/>
                </a:moveTo>
                <a:cubicBezTo>
                  <a:pt x="1084279" y="721032"/>
                  <a:pt x="1082914" y="360516"/>
                  <a:pt x="1081548" y="0"/>
                </a:cubicBezTo>
                <a:lnTo>
                  <a:pt x="4096" y="0"/>
                </a:lnTo>
                <a:cubicBezTo>
                  <a:pt x="2731" y="359150"/>
                  <a:pt x="1365" y="718301"/>
                  <a:pt x="0" y="1077451"/>
                </a:cubicBezTo>
                <a:lnTo>
                  <a:pt x="0" y="1077451"/>
                </a:lnTo>
              </a:path>
            </a:pathLst>
          </a:custGeom>
          <a:ln w="19050">
            <a:headEnd type="arrow" w="sm" len="sm"/>
            <a:tailEnd type="arrow" w="sm" len="sm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>
            <a:spLocks noChangeAspect="1"/>
          </p:cNvSpPr>
          <p:nvPr/>
        </p:nvSpPr>
        <p:spPr>
          <a:xfrm>
            <a:off x="368604" y="2229276"/>
            <a:ext cx="1080000" cy="10800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>
            <a:spLocks noChangeAspect="1"/>
          </p:cNvSpPr>
          <p:nvPr/>
        </p:nvSpPr>
        <p:spPr>
          <a:xfrm>
            <a:off x="368604" y="3651676"/>
            <a:ext cx="1080000" cy="10800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>
            <a:spLocks noChangeAspect="1"/>
          </p:cNvSpPr>
          <p:nvPr/>
        </p:nvSpPr>
        <p:spPr>
          <a:xfrm>
            <a:off x="4400854" y="3651676"/>
            <a:ext cx="1080000" cy="10800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18"/>
          <p:cNvCxnSpPr/>
          <p:nvPr/>
        </p:nvCxnSpPr>
        <p:spPr>
          <a:xfrm flipV="1">
            <a:off x="4400854" y="3651676"/>
            <a:ext cx="1080000" cy="10800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H="1" flipV="1">
            <a:off x="4400854" y="3651676"/>
            <a:ext cx="1080000" cy="10800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Bild 35" descr="tt__tt_schwarz_schloss - 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54" y="215954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37" name="Bild 36" descr="tt__tt_schwarz_schloss - op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45" y="2159543"/>
            <a:ext cx="1080000" cy="1080000"/>
          </a:xfrm>
          <a:prstGeom prst="rect">
            <a:avLst/>
          </a:prstGeom>
          <a:ln>
            <a:noFill/>
          </a:ln>
        </p:spPr>
      </p:pic>
      <p:sp>
        <p:nvSpPr>
          <p:cNvPr id="38" name="Rechteck 37"/>
          <p:cNvSpPr/>
          <p:nvPr/>
        </p:nvSpPr>
        <p:spPr>
          <a:xfrm>
            <a:off x="4951349" y="2417301"/>
            <a:ext cx="108000" cy="734964"/>
          </a:xfrm>
          <a:prstGeom prst="rect">
            <a:avLst/>
          </a:prstGeom>
          <a:solidFill>
            <a:srgbClr val="FF584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 Verbindung mit Pfeil 38"/>
          <p:cNvCxnSpPr>
            <a:endCxn id="38" idx="1"/>
          </p:cNvCxnSpPr>
          <p:nvPr/>
        </p:nvCxnSpPr>
        <p:spPr>
          <a:xfrm>
            <a:off x="4568408" y="2784783"/>
            <a:ext cx="382941" cy="0"/>
          </a:xfrm>
          <a:prstGeom prst="straightConnector1">
            <a:avLst/>
          </a:prstGeom>
          <a:ln w="19050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8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5330865" y="977648"/>
            <a:ext cx="856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oppins"/>
              </a:rPr>
              <a:t>Text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330865" y="1874310"/>
            <a:ext cx="856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oppins SemiBold"/>
              </a:rPr>
              <a:t>Headline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30865" y="2768889"/>
            <a:ext cx="111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Poppins Bold"/>
              </a:rPr>
              <a:t>Important</a:t>
            </a:r>
            <a:endParaRPr lang="de-DE" sz="1200" dirty="0">
              <a:latin typeface="Poppins Bold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28033" y="983696"/>
            <a:ext cx="396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28033" y="1812220"/>
            <a:ext cx="396000" cy="396000"/>
          </a:xfrm>
          <a:prstGeom prst="rect">
            <a:avLst/>
          </a:prstGeom>
          <a:solidFill>
            <a:srgbClr val="FF584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28033" y="2677944"/>
            <a:ext cx="396000" cy="396000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28033" y="3560896"/>
            <a:ext cx="396000" cy="396000"/>
          </a:xfrm>
          <a:prstGeom prst="rect">
            <a:avLst/>
          </a:prstGeom>
          <a:solidFill>
            <a:schemeClr val="bg1"/>
          </a:solidFill>
          <a:ln w="6350" cmpd="sng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28033" y="4341039"/>
            <a:ext cx="396000" cy="396000"/>
          </a:xfrm>
          <a:prstGeom prst="rect">
            <a:avLst/>
          </a:prstGeom>
          <a:solidFill>
            <a:srgbClr val="F9F8F7"/>
          </a:solidFill>
          <a:ln w="63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79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oppins">
      <a:majorFont>
        <a:latin typeface="Poppins 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0</TotalTime>
  <Words>97</Words>
  <Application>Microsoft Office PowerPoint</Application>
  <PresentationFormat>On-screen Show (16:9)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Poppins</vt:lpstr>
      <vt:lpstr>Poppins Bold</vt:lpstr>
      <vt:lpstr>Poppins SemiBold</vt:lpstr>
      <vt:lpstr>Office Theme</vt:lpstr>
      <vt:lpstr>Hackschool X-Plat</vt:lpstr>
      <vt:lpstr>Your Hosts</vt:lpstr>
      <vt:lpstr>Agenda</vt:lpstr>
      <vt:lpstr>Intro</vt:lpstr>
      <vt:lpstr>Setup</vt:lpstr>
      <vt:lpstr>API</vt:lpstr>
      <vt:lpstr>Angular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Sebastian Gingter</cp:lastModifiedBy>
  <cp:revision>137</cp:revision>
  <dcterms:created xsi:type="dcterms:W3CDTF">2010-04-12T23:12:02Z</dcterms:created>
  <dcterms:modified xsi:type="dcterms:W3CDTF">2016-09-14T19:38:56Z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